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7" r:id="rId3"/>
    <p:sldId id="280" r:id="rId4"/>
    <p:sldId id="284" r:id="rId5"/>
    <p:sldId id="281" r:id="rId6"/>
    <p:sldId id="282" r:id="rId7"/>
    <p:sldId id="283" r:id="rId8"/>
    <p:sldId id="263" r:id="rId9"/>
    <p:sldId id="264" r:id="rId10"/>
    <p:sldId id="265" r:id="rId11"/>
    <p:sldId id="269" r:id="rId12"/>
    <p:sldId id="260" r:id="rId13"/>
    <p:sldId id="268" r:id="rId14"/>
    <p:sldId id="278" r:id="rId15"/>
    <p:sldId id="279" r:id="rId16"/>
    <p:sldId id="276" r:id="rId17"/>
    <p:sldId id="270" r:id="rId18"/>
    <p:sldId id="271" r:id="rId19"/>
    <p:sldId id="272" r:id="rId20"/>
    <p:sldId id="273" r:id="rId21"/>
    <p:sldId id="257" r:id="rId22"/>
    <p:sldId id="274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58E37-F5E9-4AFC-8BA8-34C9B3BE04A8}" type="datetimeFigureOut">
              <a:rPr lang="ru-RU" smtClean="0"/>
              <a:pPr/>
              <a:t>12.01.2013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A008DC0-1753-41C3-B47E-4454230ED6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58E37-F5E9-4AFC-8BA8-34C9B3BE04A8}" type="datetimeFigureOut">
              <a:rPr lang="ru-RU" smtClean="0"/>
              <a:pPr/>
              <a:t>12.01.2013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8DC0-1753-41C3-B47E-4454230ED6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58E37-F5E9-4AFC-8BA8-34C9B3BE04A8}" type="datetimeFigureOut">
              <a:rPr lang="ru-RU" smtClean="0"/>
              <a:pPr/>
              <a:t>12.01.2013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8DC0-1753-41C3-B47E-4454230ED6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58E37-F5E9-4AFC-8BA8-34C9B3BE04A8}" type="datetimeFigureOut">
              <a:rPr lang="ru-RU" smtClean="0"/>
              <a:pPr/>
              <a:t>12.01.2013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A008DC0-1753-41C3-B47E-4454230ED6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58E37-F5E9-4AFC-8BA8-34C9B3BE04A8}" type="datetimeFigureOut">
              <a:rPr lang="ru-RU" smtClean="0"/>
              <a:pPr/>
              <a:t>12.01.2013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8DC0-1753-41C3-B47E-4454230ED6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58E37-F5E9-4AFC-8BA8-34C9B3BE04A8}" type="datetimeFigureOut">
              <a:rPr lang="ru-RU" smtClean="0"/>
              <a:pPr/>
              <a:t>12.01.2013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8DC0-1753-41C3-B47E-4454230ED6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58E37-F5E9-4AFC-8BA8-34C9B3BE04A8}" type="datetimeFigureOut">
              <a:rPr lang="ru-RU" smtClean="0"/>
              <a:pPr/>
              <a:t>12.01.2013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5A008DC0-1753-41C3-B47E-4454230ED6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58E37-F5E9-4AFC-8BA8-34C9B3BE04A8}" type="datetimeFigureOut">
              <a:rPr lang="ru-RU" smtClean="0"/>
              <a:pPr/>
              <a:t>12.01.2013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8DC0-1753-41C3-B47E-4454230ED6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58E37-F5E9-4AFC-8BA8-34C9B3BE04A8}" type="datetimeFigureOut">
              <a:rPr lang="ru-RU" smtClean="0"/>
              <a:pPr/>
              <a:t>12.01.2013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8DC0-1753-41C3-B47E-4454230ED6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58E37-F5E9-4AFC-8BA8-34C9B3BE04A8}" type="datetimeFigureOut">
              <a:rPr lang="ru-RU" smtClean="0"/>
              <a:pPr/>
              <a:t>12.01.2013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8DC0-1753-41C3-B47E-4454230ED6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58E37-F5E9-4AFC-8BA8-34C9B3BE04A8}" type="datetimeFigureOut">
              <a:rPr lang="ru-RU" smtClean="0"/>
              <a:pPr/>
              <a:t>12.01.2013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8DC0-1753-41C3-B47E-4454230ED6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9D58E37-F5E9-4AFC-8BA8-34C9B3BE04A8}" type="datetimeFigureOut">
              <a:rPr lang="ru-RU" smtClean="0"/>
              <a:pPr/>
              <a:t>12.01.2013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A008DC0-1753-41C3-B47E-4454230ED6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images.yandex.ru/yandsearch?stype=image&amp;lr=43&amp;noreask=1&amp;text=%D0%B8%D0%BD%D1%81%D1%82%D0%B8%D1%82%D1%83%D1%82%20%D0%B8%D0%BC%20%D0%B0%D1%80%D0%B1%D1%83%D0%B7%D0%BE%D0%B2%D0%B0%20%D0%B2%20%D0%BA%D0%B0%D0%B7%D0%B0%D0%BD%D0%B8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images.yandex.ru/yandsearch?stype=image&amp;lr=43&amp;noreask=1&amp;text=%D1%83%D0%BB%D0%B8%D1%86%D0%B0%20%D0%B8%D0%BC%20%20%20%D0%B0%D1%80%D0%B1%D1%83%D0%B7%D0%BE%D0%B2%D0%B0%20%D0%B2%20%D0%BA%D0%B0%D0%B7%D0%B0%D0%BD%D0%B8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A%D0%B0%D0%B7%D0%B0%D0%BD%D1%81%D0%BA%D0%B8%D0%B9_%D0%BD%D0%B0%D1%83%D1%87%D0%BD%D1%8B%D0%B9_%D1%86%D0%B5%D0%BD%D1%82%D1%80_%D0%A0%D0%90%D0%9D" TargetMode="External"/><Relationship Id="rId2" Type="http://schemas.openxmlformats.org/officeDocument/2006/relationships/hyperlink" Target="http://ru.wikipedia.org/wiki/%D0%90%D1%80%D0%B1%D1%83%D0%B7%D0%BE%D0%B2,_%D0%90%D0%BB%D0%B5%D0%BA%D1%81%D0%B0%D0%BD%D0%B4%D1%80_%D0%95%D1%80%D0%BC%D0%B8%D0%BD%D0%B8%D0%BD%D0%B3%D0%B5%D0%BB%D1%8C%D0%B4%D0%BE%D0%B2%D0%B8%D1%87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ru.wikipedia.org/wiki/%D0%9C%D0%B0%D0%BA%D1%80%D0%BE%D1%86%D0%B8%D0%BA%D0%BB" TargetMode="External"/><Relationship Id="rId4" Type="http://schemas.openxmlformats.org/officeDocument/2006/relationships/hyperlink" Target="http://ru.wikipedia.org/wiki/%D0%9A%D0%B0%D0%B7%D0%B0%D0%BD%D1%8C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1%D0%BE%D0%B2%D0%B5%D1%82%D1%81%D0%BA%D0%B8%D0%B9_%D1%80%D0%B0%D0%B9%D0%BE%D0%BD_(%D0%9A%D0%B0%D0%B7%D0%B0%D0%BD%D1%8C)" TargetMode="External"/><Relationship Id="rId7" Type="http://schemas.openxmlformats.org/officeDocument/2006/relationships/hyperlink" Target="http://ru.wikipedia.org/w/index.php?title=%D0%A3%D0%BB%D0%B8%D1%86%D0%B0_%D0%90%D0%BA%D0%B0%D0%B4%D0%B5%D0%BC%D0%B8%D0%BA%D0%B0_%D0%90%D1%80%D0%B1%D1%83%D0%B7%D0%BE%D0%B2%D0%B0_(%D0%9A%D0%B0%D0%B7%D0%B0%D0%BD%D1%8C)&amp;action=edit&amp;section=4" TargetMode="External"/><Relationship Id="rId2" Type="http://schemas.openxmlformats.org/officeDocument/2006/relationships/hyperlink" Target="http://ru.wikipedia.org/wiki/%D0%9C%D0%B0%D0%B3%D0%B8%D1%81%D1%82%D1%80%D0%B0%D0%BB%D1%8C%D0%BD%D0%B0%D1%8F_%D1%83%D0%BB%D0%B8%D1%86%D0%B0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u.wikipedia.org/wiki/%D0%A1%D1%82%D0%B0%D0%BB%D0%B8%D0%BD%D1%81%D0%BA%D0%B0%D1%8F_%D0%BF%D1%80%D0%B5%D0%BC%D0%B8%D1%8F" TargetMode="External"/><Relationship Id="rId5" Type="http://schemas.openxmlformats.org/officeDocument/2006/relationships/hyperlink" Target="http://ru.wikipedia.org/wiki/%D0%90%D1%80%D0%B1%D1%83%D0%B7%D0%BE%D0%B2,_%D0%90%D0%BB%D0%B5%D0%BA%D1%81%D0%B0%D0%BD%D0%B4%D1%80_%D0%95%D1%80%D0%BC%D0%B8%D0%BD%D0%B8%D0%BD%D0%B3%D0%B5%D0%BB%D1%8C%D0%B4%D0%BE%D0%B2%D0%B8%D1%87" TargetMode="External"/><Relationship Id="rId4" Type="http://schemas.openxmlformats.org/officeDocument/2006/relationships/hyperlink" Target="http://ru.wikipedia.org/wiki/%D0%9A%D0%B0%D0%B7%D0%B0%D0%BD%D1%8C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ДОМ-МУЗЕЙ АРБУЗОВЫХ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РОЛЬ ГОРОДСКИХ МУЗЕЕВ В ФОРМИРОВАНИИ ПАТРИОТИЧЕСКОГО ВОСПИТАНИЯ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 rot="10800000" flipV="1">
            <a:off x="907070" y="4370296"/>
            <a:ext cx="7143800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42D39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После ее окончания А. Е. Арбузов в 1896 году поступает на естественное отделение физико-математического факультета Казанского университета, который заканчивает в 1900 году с дипломом 1-й степени и званием кандидата естественных наук.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42D39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42D39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" name="Picture 3" descr="C:\Documents and Settings\user\Мои документы\Мои рисунки\НННН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277054"/>
            <a:ext cx="5771284" cy="41520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0298" y="2714620"/>
            <a:ext cx="521497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800" b="1" dirty="0" smtClean="0"/>
              <a:t>экскурсия</a:t>
            </a:r>
            <a:endParaRPr lang="ru-RU" sz="88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Documents and Settings\user\Мои документы\6а фото\PICT625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25398" y="500042"/>
            <a:ext cx="3703660" cy="2500330"/>
          </a:xfrm>
          <a:prstGeom prst="rect">
            <a:avLst/>
          </a:prstGeom>
          <a:noFill/>
        </p:spPr>
      </p:pic>
      <p:pic>
        <p:nvPicPr>
          <p:cNvPr id="4" name="Picture 2" descr="C:\Documents and Settings\user\Мои документы\6а фото\PICT6255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643306" y="571480"/>
            <a:ext cx="2774946" cy="2081210"/>
          </a:xfrm>
          <a:prstGeom prst="rect">
            <a:avLst/>
          </a:prstGeom>
          <a:noFill/>
        </p:spPr>
      </p:pic>
      <p:pic>
        <p:nvPicPr>
          <p:cNvPr id="1026" name="Picture 2" descr="C:\Documents and Settings\user\Мои документы\6а фото\PICT62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071810"/>
            <a:ext cx="3452836" cy="2857520"/>
          </a:xfrm>
          <a:prstGeom prst="rect">
            <a:avLst/>
          </a:prstGeom>
          <a:noFill/>
        </p:spPr>
      </p:pic>
      <p:pic>
        <p:nvPicPr>
          <p:cNvPr id="1027" name="Picture 3" descr="C:\Documents and Settings\user\Мои документы\6а фото\PICT625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79604" y="1785925"/>
            <a:ext cx="3478675" cy="3046543"/>
          </a:xfrm>
          <a:prstGeom prst="rect">
            <a:avLst/>
          </a:prstGeom>
          <a:noFill/>
        </p:spPr>
      </p:pic>
      <p:pic>
        <p:nvPicPr>
          <p:cNvPr id="1028" name="Picture 4" descr="C:\Documents and Settings\user\Рабочий стол\музей222рипипп\Фото065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6200000" flipH="1" flipV="1">
            <a:off x="3679025" y="3250405"/>
            <a:ext cx="2428892" cy="235745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 rot="10800000" flipV="1">
            <a:off x="2786050" y="4903573"/>
            <a:ext cx="592935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В первой комнате размещена небольшая экспозиция, состоящая, главным образом, из документов, фотографий, части трудов А.Е.Арбузова, лекарственных препаратов и других экспонатов, отражающих научную, общественную и государственную деятельность А.Е.Арбузова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5429264"/>
            <a:ext cx="8686800" cy="650861"/>
          </a:xfrm>
        </p:spPr>
        <p:txBody>
          <a:bodyPr>
            <a:normAutofit lnSpcReduction="10000"/>
          </a:bodyPr>
          <a:lstStyle/>
          <a:p>
            <a:r>
              <a:rPr lang="ru-RU" sz="2000" b="1" dirty="0" smtClean="0"/>
              <a:t>Вторая комната - кабинет-гостиная имеет мемориальный характер. В ней все как было при жизни А.Е.Арбузова.</a:t>
            </a:r>
            <a:endParaRPr lang="ru-RU" sz="2000" b="1" dirty="0"/>
          </a:p>
        </p:txBody>
      </p:sp>
      <p:pic>
        <p:nvPicPr>
          <p:cNvPr id="2050" name="Picture 2" descr="C:\Documents and Settings\user\Рабочий стол\музей222рипипп\Фото03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4" y="428603"/>
            <a:ext cx="3333774" cy="2500331"/>
          </a:xfrm>
          <a:prstGeom prst="rect">
            <a:avLst/>
          </a:prstGeom>
          <a:noFill/>
        </p:spPr>
      </p:pic>
      <p:pic>
        <p:nvPicPr>
          <p:cNvPr id="2051" name="Picture 3" descr="C:\Documents and Settings\user\Рабочий стол\музей222рипипп\Фото03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2581276" y="1152524"/>
            <a:ext cx="2686056" cy="3581408"/>
          </a:xfrm>
          <a:prstGeom prst="rect">
            <a:avLst/>
          </a:prstGeom>
          <a:noFill/>
        </p:spPr>
      </p:pic>
      <p:pic>
        <p:nvPicPr>
          <p:cNvPr id="2052" name="Picture 4" descr="C:\Documents and Settings\user\Рабочий стол\музей222рипипп\Фото034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974842">
            <a:off x="5721341" y="2161577"/>
            <a:ext cx="2490104" cy="3320138"/>
          </a:xfrm>
          <a:prstGeom prst="rect">
            <a:avLst/>
          </a:prstGeom>
          <a:noFill/>
        </p:spPr>
      </p:pic>
      <p:pic>
        <p:nvPicPr>
          <p:cNvPr id="2053" name="Picture 5" descr="C:\Documents and Settings\user\Рабочий стол\музей222рипипп\Фото065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844412">
            <a:off x="-132765" y="2550485"/>
            <a:ext cx="3123767" cy="22103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user\Мои документы\Мои рисунки\эждл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857232"/>
            <a:ext cx="7000924" cy="50931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Мои документы\миннибаев артур\Изображение 04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0892" y="1554163"/>
            <a:ext cx="6034616" cy="4525962"/>
          </a:xfrm>
          <a:prstGeom prst="rect">
            <a:avLst/>
          </a:prstGeom>
          <a:noFill/>
        </p:spPr>
      </p:pic>
      <p:pic>
        <p:nvPicPr>
          <p:cNvPr id="4" name="Picture 2" descr="C:\Documents and Settings\user\Мои документы\миннибаев артур\Изображение 0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1571612"/>
            <a:ext cx="6034616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Documents and Settings\user\Мои документы\миннибаев артур\Изображение 04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0892" y="1554163"/>
            <a:ext cx="6034616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143" y="5128462"/>
            <a:ext cx="8686800" cy="1318468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Третья комната - столовая, также мемориального характера.</a:t>
            </a:r>
            <a:endParaRPr lang="ru-RU" sz="1800" b="1" dirty="0"/>
          </a:p>
        </p:txBody>
      </p:sp>
      <p:pic>
        <p:nvPicPr>
          <p:cNvPr id="3074" name="Picture 2" descr="C:\Documents and Settings\user\Рабочий стол\музей222рипипп\Фото03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928670"/>
            <a:ext cx="1643074" cy="3571900"/>
          </a:xfrm>
          <a:prstGeom prst="rect">
            <a:avLst/>
          </a:prstGeom>
          <a:noFill/>
        </p:spPr>
      </p:pic>
      <p:pic>
        <p:nvPicPr>
          <p:cNvPr id="3075" name="Picture 3" descr="C:\Documents and Settings\user\Рабочий стол\музей222рипипп\Фото03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1000108"/>
            <a:ext cx="1912251" cy="3500462"/>
          </a:xfrm>
          <a:prstGeom prst="rect">
            <a:avLst/>
          </a:prstGeom>
          <a:noFill/>
        </p:spPr>
      </p:pic>
      <p:pic>
        <p:nvPicPr>
          <p:cNvPr id="3076" name="Picture 4" descr="C:\Documents and Settings\user\Рабочий стол\музей222рипипп\Фото03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5781975" y="2004713"/>
            <a:ext cx="3509405" cy="2214576"/>
          </a:xfrm>
          <a:prstGeom prst="rect">
            <a:avLst/>
          </a:prstGeom>
          <a:noFill/>
        </p:spPr>
      </p:pic>
      <p:pic>
        <p:nvPicPr>
          <p:cNvPr id="3077" name="Picture 5" descr="C:\Documents and Settings\user\Рабочий стол\музей222рипипп\Фото066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-631041" y="2312697"/>
            <a:ext cx="3548034" cy="2000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572140"/>
            <a:ext cx="8686800" cy="2811451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Четвертая комната  служила кабинетом Борису Александровичу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2050" name="Picture 2" descr="C:\Documents and Settings\user\Рабочий стол\музей222рипипп\Фото03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619236"/>
            <a:ext cx="2500331" cy="3452838"/>
          </a:xfrm>
          <a:prstGeom prst="rect">
            <a:avLst/>
          </a:prstGeom>
          <a:noFill/>
        </p:spPr>
      </p:pic>
      <p:pic>
        <p:nvPicPr>
          <p:cNvPr id="2051" name="Picture 3" descr="C:\Documents and Settings\user\Рабочий стол\музей222рипипп\Фото03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39694" y="1785926"/>
            <a:ext cx="2232437" cy="2976583"/>
          </a:xfrm>
          <a:prstGeom prst="rect">
            <a:avLst/>
          </a:prstGeom>
          <a:noFill/>
        </p:spPr>
      </p:pic>
      <p:pic>
        <p:nvPicPr>
          <p:cNvPr id="2052" name="Picture 4" descr="C:\Documents and Settings\user\Рабочий стол\музей222рипипп\Фото037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5299167" y="2227339"/>
            <a:ext cx="3429023" cy="22604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5214950"/>
            <a:ext cx="8686800" cy="865175"/>
          </a:xfrm>
        </p:spPr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r>
              <a:rPr lang="ru-RU" sz="2000" b="1" dirty="0" smtClean="0"/>
              <a:t>Пятая комната - спальня. Так же как и другие мемориальные комнаты очень скромно обставлена.</a:t>
            </a:r>
            <a:endParaRPr lang="ru-RU" sz="2000" b="1" dirty="0"/>
          </a:p>
        </p:txBody>
      </p:sp>
      <p:pic>
        <p:nvPicPr>
          <p:cNvPr id="3074" name="Picture 2" descr="C:\Documents and Settings\user\Рабочий стол\музей222рипипп\Фото03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274179">
            <a:off x="500035" y="1600200"/>
            <a:ext cx="2643206" cy="2543180"/>
          </a:xfrm>
          <a:prstGeom prst="rect">
            <a:avLst/>
          </a:prstGeom>
          <a:noFill/>
        </p:spPr>
      </p:pic>
      <p:pic>
        <p:nvPicPr>
          <p:cNvPr id="3075" name="Picture 3" descr="C:\Documents and Settings\user\Рабочий стол\музей222рипипп\Фото03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3479005" y="2755093"/>
            <a:ext cx="2257428" cy="3214710"/>
          </a:xfrm>
          <a:prstGeom prst="rect">
            <a:avLst/>
          </a:prstGeom>
          <a:noFill/>
        </p:spPr>
      </p:pic>
      <p:pic>
        <p:nvPicPr>
          <p:cNvPr id="3076" name="Picture 4" descr="C:\Documents and Settings\user\Рабочий стол\музей222рипипп\Фото037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7129473">
            <a:off x="5905227" y="1056365"/>
            <a:ext cx="2242253" cy="29896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ДОМ- МУЗЕЙ АРБУЗОВЫХ</a:t>
            </a:r>
            <a:endParaRPr lang="ru-RU" dirty="0"/>
          </a:p>
        </p:txBody>
      </p:sp>
      <p:pic>
        <p:nvPicPr>
          <p:cNvPr id="1026" name="Picture 2" descr="C:\Documents and Settings\user\Мои документы\Мои рисунки\юбьти.bm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0700" y="1674019"/>
            <a:ext cx="5715000" cy="4286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Documents and Settings\user\Мои документы\Мои рисунки\садик.bm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428736"/>
            <a:ext cx="8072494" cy="49292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Мои документы\6а фото\PICT625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428604"/>
            <a:ext cx="6572296" cy="465377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0034" y="5286389"/>
            <a:ext cx="84296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Дом-музей академиков Александра </a:t>
            </a:r>
            <a:r>
              <a:rPr lang="ru-RU" b="1" dirty="0" err="1"/>
              <a:t>Ерминингельдовича</a:t>
            </a:r>
            <a:r>
              <a:rPr lang="ru-RU" b="1" dirty="0"/>
              <a:t> Арбузова и Бориса Александровича Арбузова - небольшой деревянный особняк в Школьном переулке г. Казани.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ПРЕЗЕНТАЦИЮ ПОДГОТОВИЛИ  УЧ-КИ</a:t>
            </a:r>
          </a:p>
          <a:p>
            <a:r>
              <a:rPr lang="ru-RU" dirty="0" smtClean="0"/>
              <a:t>6А КЛАССА :</a:t>
            </a:r>
          </a:p>
          <a:p>
            <a:r>
              <a:rPr lang="ru-RU" dirty="0" smtClean="0"/>
              <a:t>КАРИМОВА ГУЗЕЛЬ</a:t>
            </a:r>
          </a:p>
          <a:p>
            <a:r>
              <a:rPr lang="ru-RU" dirty="0" smtClean="0"/>
              <a:t>САФИНА АЙГУЛЬ</a:t>
            </a:r>
          </a:p>
          <a:p>
            <a:r>
              <a:rPr lang="ru-RU" dirty="0" smtClean="0"/>
              <a:t>СИВКОВА НАСТЯ</a:t>
            </a:r>
          </a:p>
          <a:p>
            <a:r>
              <a:rPr lang="ru-RU" dirty="0" smtClean="0"/>
              <a:t>САХАПОВА  АНГЕЛИНА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Институт органической и физической химии им. А. Е. Арбузова </a:t>
            </a:r>
            <a:r>
              <a:rPr lang="ru-RU" sz="2400" b="1" dirty="0" err="1" smtClean="0"/>
              <a:t>КазНЦ</a:t>
            </a:r>
            <a:r>
              <a:rPr lang="ru-RU" sz="2400" b="1" dirty="0" smtClean="0"/>
              <a:t> РАН</a:t>
            </a:r>
            <a:endParaRPr lang="ru-RU" sz="2400" dirty="0"/>
          </a:p>
        </p:txBody>
      </p:sp>
      <p:pic>
        <p:nvPicPr>
          <p:cNvPr id="4" name="Содержимое 3" descr="Картинки">
            <a:hlinkClick r:id="rId2" tgtFrame="&quot;_blank&quot;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78326" y="1554163"/>
            <a:ext cx="6739748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Картинки">
            <a:hlinkClick r:id="rId2" tgtFrame="&quot;_blank&quot;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9562" y="3102769"/>
            <a:ext cx="10572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404664"/>
            <a:ext cx="79208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Институт органической и физической химии им. </a:t>
            </a:r>
            <a:r>
              <a:rPr lang="ru-RU" b="1" dirty="0" smtClean="0">
                <a:hlinkClick r:id="rId2" action="ppaction://hlinkfile" tooltip="Арбузов, Александр Ерминингельдович"/>
              </a:rPr>
              <a:t>А. Е. Арбузова</a:t>
            </a:r>
            <a:r>
              <a:rPr lang="ru-RU" b="1" dirty="0" smtClean="0"/>
              <a:t> </a:t>
            </a:r>
            <a:r>
              <a:rPr lang="ru-RU" b="1" dirty="0" smtClean="0">
                <a:hlinkClick r:id="rId3" action="ppaction://hlinkfile" tooltip="Казанский научный центр РАН"/>
              </a:rPr>
              <a:t>Казанского научного центра РАН</a:t>
            </a:r>
            <a:r>
              <a:rPr lang="ru-RU" dirty="0" smtClean="0"/>
              <a:t> — исследовательский центр Российской академии наук, расположенный в </a:t>
            </a:r>
            <a:r>
              <a:rPr lang="ru-RU" dirty="0" smtClean="0">
                <a:hlinkClick r:id="rId4" action="ppaction://hlinkfile" tooltip="Казань"/>
              </a:rPr>
              <a:t>Казани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Крупнейший физико-химический и химико-биологический исследовательский центр РАН в Поволжье. Основными направлениями деятельности являются химия фосфора, гетеро- и </a:t>
            </a:r>
            <a:r>
              <a:rPr lang="ru-RU" dirty="0" smtClean="0">
                <a:hlinkClick r:id="rId5" action="ppaction://hlinkfile" tooltip="Макроцикл"/>
              </a:rPr>
              <a:t>макроциклических</a:t>
            </a:r>
            <a:r>
              <a:rPr lang="ru-RU" dirty="0" smtClean="0"/>
              <a:t> соединений, углеродных и элементоорганических </a:t>
            </a:r>
            <a:r>
              <a:rPr lang="ru-RU" dirty="0" err="1" smtClean="0"/>
              <a:t>нанокластеров</a:t>
            </a:r>
            <a:r>
              <a:rPr lang="ru-RU" dirty="0" smtClean="0"/>
              <a:t>; создание биологически активных препаратов; химия и геохимия нефти; стереохимия и кристаллохимия молекулярных, </a:t>
            </a:r>
            <a:r>
              <a:rPr lang="ru-RU" dirty="0" err="1" smtClean="0"/>
              <a:t>супрамолекулярных</a:t>
            </a:r>
            <a:r>
              <a:rPr lang="ru-RU" dirty="0" smtClean="0"/>
              <a:t> и </a:t>
            </a:r>
            <a:r>
              <a:rPr lang="ru-RU" dirty="0" err="1" smtClean="0"/>
              <a:t>наноразмерных</a:t>
            </a:r>
            <a:r>
              <a:rPr lang="ru-RU" dirty="0" smtClean="0"/>
              <a:t> систем; диагностика функциональных материалов. В ИОФХ создан первый в России региональный центр государственного контроля качества лекарственных средств. Институт активно участвует в выборе кандидатов на получение Международной </a:t>
            </a:r>
            <a:r>
              <a:rPr lang="ru-RU" dirty="0" err="1" smtClean="0"/>
              <a:t>Арбузовской</a:t>
            </a:r>
            <a:r>
              <a:rPr lang="ru-RU" dirty="0" smtClean="0"/>
              <a:t> премии в области фосфорорганической химии.</a:t>
            </a:r>
          </a:p>
          <a:p>
            <a:r>
              <a:rPr lang="ru-RU" dirty="0" smtClean="0"/>
              <a:t>Число сотрудников — около 220 человек, в числе которых 2 академика и 1 член-корреспондент РАН, 4 члена АН Татарстана, около 32 доктора наук и 120 кандидатов наук.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где-купить.su/wp-content/uploads/2010/11/34-m-video-kazan-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1787" y="1588025"/>
            <a:ext cx="5940425" cy="368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274838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b="1" dirty="0" smtClean="0"/>
              <a:t>Академика Арбузова</a:t>
            </a:r>
            <a:r>
              <a:rPr lang="ru-RU" sz="1200" dirty="0" smtClean="0"/>
              <a:t> — </a:t>
            </a:r>
            <a:r>
              <a:rPr lang="ru-RU" sz="1200" dirty="0" smtClean="0">
                <a:hlinkClick r:id="rId2" action="ppaction://hlinkfile" tooltip="Магистральная улица"/>
              </a:rPr>
              <a:t>магистраль</a:t>
            </a:r>
            <a:r>
              <a:rPr lang="ru-RU" sz="1200" dirty="0" smtClean="0"/>
              <a:t> в </a:t>
            </a:r>
            <a:r>
              <a:rPr lang="ru-RU" sz="1200" dirty="0" smtClean="0">
                <a:hlinkClick r:id="rId3" action="ppaction://hlinkfile" tooltip="Советский район (Казань)"/>
              </a:rPr>
              <a:t>Советском районе</a:t>
            </a:r>
            <a:r>
              <a:rPr lang="ru-RU" sz="1200" dirty="0" smtClean="0"/>
              <a:t> </a:t>
            </a:r>
            <a:r>
              <a:rPr lang="ru-RU" sz="1200" dirty="0" smtClean="0">
                <a:hlinkClick r:id="rId4" action="ppaction://hlinkfile" tooltip="Казань"/>
              </a:rPr>
              <a:t>Казани</a:t>
            </a:r>
            <a:r>
              <a:rPr lang="ru-RU" sz="1200" dirty="0" smtClean="0"/>
              <a:t>. Названа в честь </a:t>
            </a:r>
            <a:r>
              <a:rPr lang="ru-RU" sz="1200" dirty="0" err="1" smtClean="0">
                <a:hlinkClick r:id="rId5" action="ppaction://hlinkfile" tooltip="Арбузов, Александр Ерминингельдович"/>
              </a:rPr>
              <a:t>Алекса́ндра</a:t>
            </a:r>
            <a:r>
              <a:rPr lang="ru-RU" sz="1200" dirty="0" smtClean="0">
                <a:hlinkClick r:id="rId5" action="ppaction://hlinkfile" tooltip="Арбузов, Александр Ерминингельдович"/>
              </a:rPr>
              <a:t> </a:t>
            </a:r>
            <a:r>
              <a:rPr lang="ru-RU" sz="1200" dirty="0" err="1" smtClean="0">
                <a:hlinkClick r:id="rId5" action="ppaction://hlinkfile" tooltip="Арбузов, Александр Ерминингельдович"/>
              </a:rPr>
              <a:t>Ерминингельдовича</a:t>
            </a:r>
            <a:r>
              <a:rPr lang="ru-RU" sz="1200" dirty="0" smtClean="0">
                <a:hlinkClick r:id="rId5" action="ppaction://hlinkfile" tooltip="Арбузов, Александр Ерминингельдович"/>
              </a:rPr>
              <a:t> </a:t>
            </a:r>
            <a:r>
              <a:rPr lang="ru-RU" sz="1200" dirty="0" err="1" smtClean="0">
                <a:hlinkClick r:id="rId5" action="ppaction://hlinkfile" tooltip="Арбузов, Александр Ерминингельдович"/>
              </a:rPr>
              <a:t>Арбу́зова</a:t>
            </a:r>
            <a:r>
              <a:rPr lang="ru-RU" sz="1200" dirty="0" smtClean="0"/>
              <a:t> — русского химика-органика, лауреата </a:t>
            </a:r>
            <a:r>
              <a:rPr lang="ru-RU" sz="1200" dirty="0" smtClean="0">
                <a:hlinkClick r:id="rId6" action="ppaction://hlinkfile" tooltip="Сталинская премия"/>
              </a:rPr>
              <a:t>Сталинских премий</a:t>
            </a:r>
            <a:r>
              <a:rPr lang="ru-RU" sz="1200" dirty="0" smtClean="0"/>
              <a:t>. До 1969 года носила название улица Нефтяников</a:t>
            </a:r>
            <a:r>
              <a:rPr lang="ru-RU" sz="1200" baseline="30000" dirty="0" smtClean="0">
                <a:hlinkClick r:id="" action="ppaction://hlinkfile"/>
              </a:rPr>
              <a:t>[3]</a:t>
            </a:r>
            <a:r>
              <a:rPr lang="ru-RU" sz="1200" dirty="0" smtClean="0"/>
              <a:t>. В 1977 году на улице установлен бюст-памятник академику</a:t>
            </a:r>
            <a:r>
              <a:rPr lang="ru-RU" sz="1200" baseline="30000" dirty="0" smtClean="0">
                <a:hlinkClick r:id="" action="ppaction://hlinkfile"/>
              </a:rPr>
              <a:t>[4</a:t>
            </a:r>
            <a:r>
              <a:rPr lang="ru-RU" sz="1200" baseline="30000" dirty="0" smtClean="0">
                <a:hlinkClick r:id="" action="ppaction://hlinkfile"/>
              </a:rPr>
              <a:t>]</a:t>
            </a:r>
            <a:r>
              <a:rPr lang="ru-RU" sz="1200" dirty="0" smtClean="0"/>
              <a:t>.</a:t>
            </a:r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751344"/>
            <a:ext cx="617443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 smtClean="0"/>
              <a:t>На </a:t>
            </a:r>
            <a:r>
              <a:rPr lang="ru-RU" sz="800" dirty="0" smtClean="0"/>
              <a:t>улице расположены жилые, деловые, прочие торговые и общественные здания.</a:t>
            </a:r>
          </a:p>
          <a:p>
            <a:r>
              <a:rPr lang="ru-RU" sz="800" dirty="0" smtClean="0"/>
              <a:t>Прокуратура Советского района</a:t>
            </a:r>
          </a:p>
          <a:p>
            <a:r>
              <a:rPr lang="ru-RU" sz="800" dirty="0" smtClean="0"/>
              <a:t>Институт органической и физической химии им. А. Е. Арбузова</a:t>
            </a:r>
          </a:p>
          <a:p>
            <a:r>
              <a:rPr lang="ru-RU" sz="800" dirty="0" smtClean="0"/>
              <a:t>Республиканское химическое общество им. Д. И. Менделеева</a:t>
            </a:r>
          </a:p>
          <a:p>
            <a:r>
              <a:rPr lang="ru-RU" sz="800" dirty="0" smtClean="0"/>
              <a:t>Татарский, учебно-курсовой комбинат</a:t>
            </a:r>
          </a:p>
          <a:p>
            <a:r>
              <a:rPr lang="ru-RU" sz="800" dirty="0" smtClean="0"/>
              <a:t>Отдел Военного комиссариата Республики Татарстан по Советскому району</a:t>
            </a:r>
          </a:p>
          <a:p>
            <a:r>
              <a:rPr lang="ru-RU" sz="800" dirty="0" smtClean="0"/>
              <a:t>Казанский молочный комбинат, ОАО </a:t>
            </a:r>
            <a:r>
              <a:rPr lang="ru-RU" sz="800" dirty="0" err="1" smtClean="0"/>
              <a:t>Вамин</a:t>
            </a:r>
            <a:r>
              <a:rPr lang="ru-RU" sz="800" dirty="0" smtClean="0"/>
              <a:t> Татарстан</a:t>
            </a:r>
          </a:p>
          <a:p>
            <a:r>
              <a:rPr lang="ru-RU" sz="800" dirty="0" smtClean="0"/>
              <a:t>Детская библиотека-филиал № 37</a:t>
            </a:r>
          </a:p>
          <a:p>
            <a:r>
              <a:rPr lang="ru-RU" sz="800" dirty="0" smtClean="0"/>
              <a:t>Республиканский клинический кожно-венерологический диспансер</a:t>
            </a:r>
          </a:p>
          <a:p>
            <a:r>
              <a:rPr lang="ru-RU" sz="800" dirty="0" smtClean="0"/>
              <a:t>Опорный пункт общественного порядка, Отдел полиции № 12, Гвардейский, Управление МВД РФ по г. </a:t>
            </a:r>
            <a:r>
              <a:rPr lang="ru-RU" sz="800" dirty="0" smtClean="0"/>
              <a:t>Казани</a:t>
            </a:r>
          </a:p>
          <a:p>
            <a:r>
              <a:rPr lang="ru-RU" sz="800" b="1" dirty="0" smtClean="0"/>
              <a:t>[</a:t>
            </a:r>
            <a:r>
              <a:rPr lang="ru-RU" sz="800" b="1" dirty="0" smtClean="0">
                <a:hlinkClick r:id="rId7" action="ppaction://hlinkfile" tooltip="Редактировать раздел «Интересные факты»"/>
              </a:rPr>
              <a:t>править</a:t>
            </a:r>
            <a:r>
              <a:rPr lang="ru-RU" sz="800" b="1" dirty="0" smtClean="0"/>
              <a:t>] Интересные факты</a:t>
            </a:r>
            <a:endParaRPr lang="ru-RU" sz="8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Documents and Settings\user\Мои документы\Мои рисунки\АРБУЗ.bm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600200"/>
            <a:ext cx="3500462" cy="452596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143372" y="2285992"/>
            <a:ext cx="464347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А. Е. Арбузов родился 12 сентября 1877 года в селе Арбузов-Баран, б. Спасского уезда Казанской губернии. Первоначальное образование будущий ученый получил в сельской школе. </a:t>
            </a:r>
            <a:br>
              <a:rPr lang="ru-RU" sz="2400" b="1" dirty="0"/>
            </a:br>
            <a:endParaRPr lang="ru-RU" sz="24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user\Мои документы\Мои рисунки\ГИМНАЗ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571480"/>
            <a:ext cx="5214974" cy="370771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643174" y="4286256"/>
            <a:ext cx="478634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Девятилетним мальчиком он был привезен из своей деревни в город Казань и определен в приготовительный класс 1-й гимназии.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271</TotalTime>
  <Words>499</Words>
  <Application>Microsoft Office PowerPoint</Application>
  <PresentationFormat>Экран (4:3)</PresentationFormat>
  <Paragraphs>44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Трек</vt:lpstr>
      <vt:lpstr>ДОМ-МУЗЕЙ АРБУЗОВЫХ</vt:lpstr>
      <vt:lpstr>      ДОМ- МУЗЕЙ АРБУЗОВЫХ</vt:lpstr>
      <vt:lpstr>Институт органической и физической химии им. А. Е. Арбузова КазНЦ РАН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Кабинет13</cp:lastModifiedBy>
  <cp:revision>33</cp:revision>
  <dcterms:created xsi:type="dcterms:W3CDTF">2011-04-25T08:31:56Z</dcterms:created>
  <dcterms:modified xsi:type="dcterms:W3CDTF">2013-01-12T05:35:18Z</dcterms:modified>
</cp:coreProperties>
</file>